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62" r:id="rId6"/>
    <p:sldId id="257" r:id="rId7"/>
    <p:sldId id="263" r:id="rId8"/>
    <p:sldId id="268" r:id="rId9"/>
    <p:sldId id="258" r:id="rId10"/>
    <p:sldId id="259" r:id="rId11"/>
    <p:sldId id="267" r:id="rId12"/>
    <p:sldId id="260" r:id="rId13"/>
    <p:sldId id="261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47CA79-764A-45BE-8E83-87F6C1B68C22}" v="206" dt="2019-12-18T12:44:00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92" autoAdjust="0"/>
  </p:normalViewPr>
  <p:slideViewPr>
    <p:cSldViewPr snapToGrid="0">
      <p:cViewPr>
        <p:scale>
          <a:sx n="77" d="100"/>
          <a:sy n="77" d="100"/>
        </p:scale>
        <p:origin x="5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089E7-A8D7-4905-B410-7C95222261B7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9AB93-3E3C-4684-91E8-6EB49D5E0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4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teams/platform/overview" TargetMode="External"/><Relationship Id="rId7" Type="http://schemas.openxmlformats.org/officeDocument/2006/relationships/hyperlink" Target="https://docs.microsoft.com/en-us/microsoftteams/platform/task-modules-and-cards/cards/cards-referenc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en-us/microsoftteams/platform/task-modules-and-cards/cards/cards-format" TargetMode="External"/><Relationship Id="rId5" Type="http://schemas.openxmlformats.org/officeDocument/2006/relationships/hyperlink" Target="https://docs.microsoft.com/en-us/microsoftteams/platform/bots/what-are-bots" TargetMode="External"/><Relationship Id="rId4" Type="http://schemas.openxmlformats.org/officeDocument/2006/relationships/hyperlink" Target="https://docs.microsoft.com/en-us/microsoftteams/platform/concepts/deploy-and-publish/apps-upload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Links </a:t>
            </a:r>
            <a:r>
              <a:rPr lang="en-US" b="1" dirty="0" err="1"/>
              <a:t>importantes</a:t>
            </a:r>
            <a:endParaRPr lang="en-US" b="1" dirty="0"/>
          </a:p>
          <a:p>
            <a:r>
              <a:rPr lang="en-US" dirty="0"/>
              <a:t>Desarrollo </a:t>
            </a:r>
            <a:r>
              <a:rPr lang="en-US" dirty="0" err="1"/>
              <a:t>en</a:t>
            </a:r>
            <a:r>
              <a:rPr lang="en-US" dirty="0"/>
              <a:t> Teams: </a:t>
            </a:r>
            <a:r>
              <a:rPr lang="en-US" dirty="0">
                <a:hlinkClick r:id="rId3"/>
              </a:rPr>
              <a:t>https://docs.microsoft.com/en-us/microsoftteams/platform/overview</a:t>
            </a:r>
            <a:endParaRPr lang="en-US" dirty="0"/>
          </a:p>
          <a:p>
            <a:r>
              <a:rPr lang="en-US" dirty="0" err="1"/>
              <a:t>Publicar</a:t>
            </a:r>
            <a:r>
              <a:rPr lang="en-US" dirty="0"/>
              <a:t> app </a:t>
            </a:r>
            <a:r>
              <a:rPr lang="en-US" dirty="0" err="1"/>
              <a:t>en</a:t>
            </a:r>
            <a:r>
              <a:rPr lang="en-US" dirty="0"/>
              <a:t> Teams: </a:t>
            </a:r>
            <a:r>
              <a:rPr lang="en-US" dirty="0">
                <a:hlinkClick r:id="rId4"/>
              </a:rPr>
              <a:t>https://docs.microsoft.com/en-us/microsoftteams/platform/concepts/deploy-and-publish/apps-upload</a:t>
            </a:r>
            <a:r>
              <a:rPr lang="en-US" dirty="0"/>
              <a:t> </a:t>
            </a:r>
          </a:p>
          <a:p>
            <a:r>
              <a:rPr lang="en-US" dirty="0"/>
              <a:t>Bot </a:t>
            </a:r>
            <a:r>
              <a:rPr lang="en-US" dirty="0" err="1"/>
              <a:t>en</a:t>
            </a:r>
            <a:r>
              <a:rPr lang="en-US" dirty="0"/>
              <a:t> Teams: </a:t>
            </a:r>
            <a:r>
              <a:rPr lang="en-US" dirty="0">
                <a:hlinkClick r:id="rId5"/>
              </a:rPr>
              <a:t>https://docs.microsoft.com/en-us/microsoftteams/platform/bots/what-are-bots</a:t>
            </a:r>
            <a:r>
              <a:rPr lang="en-US" dirty="0"/>
              <a:t> </a:t>
            </a:r>
          </a:p>
          <a:p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https://docs.microsoft.com/en-us/microsoftteams/platform/task-modules-and-cards/cards/cards-format</a:t>
            </a:r>
            <a:r>
              <a:rPr lang="en-US" dirty="0"/>
              <a:t> </a:t>
            </a:r>
          </a:p>
          <a:p>
            <a:r>
              <a:rPr lang="en-US" dirty="0"/>
              <a:t>Cards: </a:t>
            </a:r>
            <a:r>
              <a:rPr lang="en-US" dirty="0">
                <a:hlinkClick r:id="rId7"/>
              </a:rPr>
              <a:t>https://docs.microsoft.com/en-us/microsoftteams/platform/task-modules-and-cards/cards/cards-reference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AB93-3E3C-4684-91E8-6EB49D5E0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0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>
            <a:extLst>
              <a:ext uri="{FF2B5EF4-FFF2-40B4-BE49-F238E27FC236}">
                <a16:creationId xmlns:a16="http://schemas.microsoft.com/office/drawing/2014/main" id="{4EABBECF-3B54-4280-BD90-2131F7F8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1" y="2519265"/>
            <a:ext cx="4405604" cy="802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902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rtificacio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6DB4AF-6B16-43EA-8F3B-5E99E66E7EB0}"/>
              </a:ext>
            </a:extLst>
          </p:cNvPr>
          <p:cNvSpPr/>
          <p:nvPr/>
        </p:nvSpPr>
        <p:spPr>
          <a:xfrm>
            <a:off x="438149" y="1704975"/>
            <a:ext cx="5581651" cy="112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86DE4B-AD10-4EA1-9E9D-7D3107EE400E}"/>
              </a:ext>
            </a:extLst>
          </p:cNvPr>
          <p:cNvSpPr txBox="1"/>
          <p:nvPr/>
        </p:nvSpPr>
        <p:spPr>
          <a:xfrm>
            <a:off x="590550" y="1866900"/>
            <a:ext cx="478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>
                <a:solidFill>
                  <a:srgbClr val="FFC000"/>
                </a:solidFill>
              </a:rPr>
              <a:t>Gold</a:t>
            </a:r>
            <a:r>
              <a:rPr lang="es-CL" sz="1200" b="1"/>
              <a:t> Cloud </a:t>
            </a:r>
            <a:r>
              <a:rPr lang="es-CL" sz="1200" b="1" err="1"/>
              <a:t>Productivity</a:t>
            </a:r>
            <a:endParaRPr lang="es-CL" sz="1200" b="1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Office 365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Microsoft </a:t>
            </a:r>
            <a:r>
              <a:rPr lang="es-CL" sz="1200" b="0" err="1"/>
              <a:t>Certified</a:t>
            </a:r>
            <a:r>
              <a:rPr lang="es-CL" sz="1200" b="0"/>
              <a:t> Professional</a:t>
            </a:r>
            <a:endParaRPr lang="en-US" sz="1200" b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348A4E-0B44-4801-8B4C-34B8CB58A94A}"/>
              </a:ext>
            </a:extLst>
          </p:cNvPr>
          <p:cNvSpPr/>
          <p:nvPr/>
        </p:nvSpPr>
        <p:spPr>
          <a:xfrm>
            <a:off x="6191251" y="1704975"/>
            <a:ext cx="5581651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54762E-0447-46F7-8F29-BEABFE112D87}"/>
              </a:ext>
            </a:extLst>
          </p:cNvPr>
          <p:cNvSpPr txBox="1"/>
          <p:nvPr/>
        </p:nvSpPr>
        <p:spPr>
          <a:xfrm>
            <a:off x="6362701" y="1851451"/>
            <a:ext cx="5572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>
                <a:solidFill>
                  <a:srgbClr val="FFC000"/>
                </a:solidFill>
              </a:rPr>
              <a:t>Gold</a:t>
            </a:r>
            <a:r>
              <a:rPr lang="es-CL" sz="1200" b="1"/>
              <a:t> Datacenter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Administering &amp; Deploying System Center 2012 Configuration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7385763-6634-409B-A5EA-2C36B8CBC2D5}"/>
              </a:ext>
            </a:extLst>
          </p:cNvPr>
          <p:cNvSpPr/>
          <p:nvPr/>
        </p:nvSpPr>
        <p:spPr>
          <a:xfrm>
            <a:off x="438149" y="2990850"/>
            <a:ext cx="5581651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3667AE-F03A-4AD4-AFF8-855408753C68}"/>
              </a:ext>
            </a:extLst>
          </p:cNvPr>
          <p:cNvSpPr txBox="1"/>
          <p:nvPr/>
        </p:nvSpPr>
        <p:spPr>
          <a:xfrm>
            <a:off x="590549" y="3137326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>
                <a:solidFill>
                  <a:schemeClr val="bg2">
                    <a:lumMod val="75000"/>
                  </a:schemeClr>
                </a:solidFill>
              </a:rPr>
              <a:t>Silver</a:t>
            </a:r>
            <a:r>
              <a:rPr lang="es-CL" sz="1200" b="1"/>
              <a:t> Project and Portfolio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Managing Projects with Microsoft Project 2013 Specialist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A3E3FFD-5F98-45CF-A837-B6C6EB6D6CDA}"/>
              </a:ext>
            </a:extLst>
          </p:cNvPr>
          <p:cNvSpPr/>
          <p:nvPr/>
        </p:nvSpPr>
        <p:spPr>
          <a:xfrm>
            <a:off x="6200775" y="3530142"/>
            <a:ext cx="5581651" cy="2532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/>
              <a:t>          </a:t>
            </a:r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924BA77-0E10-485F-9D5D-CBB07A1B76A8}"/>
              </a:ext>
            </a:extLst>
          </p:cNvPr>
          <p:cNvSpPr txBox="1"/>
          <p:nvPr/>
        </p:nvSpPr>
        <p:spPr>
          <a:xfrm>
            <a:off x="6362701" y="3627388"/>
            <a:ext cx="5314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Otras Certificaciones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Programming in HTML5 with JavaScript and CSS3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Programming in C#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Microsoft Certifies Professional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Microsoft Windows SharePoint Services 3.0, Configuration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Virtualization Administrador on Windows Server 2008 R2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Windows Server 2012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Private Cloud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CL" sz="1200" b="0"/>
              <a:t>Designing Assessing &amp; Optimizing Software Asset Management (SAM)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Microsoft Windows SharePoint Services 3.0 Configuration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Managing Project and Portfolios with Project Server 2013 Specialis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Managing Microsoft SharePoint Server 2016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A939A73-25DC-45A3-905A-C708CA0D1390}"/>
              </a:ext>
            </a:extLst>
          </p:cNvPr>
          <p:cNvSpPr/>
          <p:nvPr/>
        </p:nvSpPr>
        <p:spPr>
          <a:xfrm>
            <a:off x="438149" y="4000500"/>
            <a:ext cx="5581651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23CD60F-E4AD-4872-850B-993B9DD1C7FA}"/>
              </a:ext>
            </a:extLst>
          </p:cNvPr>
          <p:cNvSpPr txBox="1"/>
          <p:nvPr/>
        </p:nvSpPr>
        <p:spPr>
          <a:xfrm>
            <a:off x="590549" y="4146976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>
                <a:solidFill>
                  <a:srgbClr val="FFC000"/>
                </a:solidFill>
              </a:rPr>
              <a:t>Gold</a:t>
            </a:r>
            <a:r>
              <a:rPr lang="es-CL" sz="1200" b="1"/>
              <a:t> Cloud Platform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Implementing Microsoft Azure Infrastructure Solutions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B9D55E1-94EE-49F9-B56E-D9515678F73B}"/>
              </a:ext>
            </a:extLst>
          </p:cNvPr>
          <p:cNvSpPr/>
          <p:nvPr/>
        </p:nvSpPr>
        <p:spPr>
          <a:xfrm>
            <a:off x="438149" y="4994701"/>
            <a:ext cx="5581651" cy="106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AC2B0F4-751D-47FE-8D03-1786BA6C5929}"/>
              </a:ext>
            </a:extLst>
          </p:cNvPr>
          <p:cNvSpPr txBox="1"/>
          <p:nvPr/>
        </p:nvSpPr>
        <p:spPr>
          <a:xfrm>
            <a:off x="590549" y="5141177"/>
            <a:ext cx="5257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>
                <a:solidFill>
                  <a:srgbClr val="FFC000"/>
                </a:solidFill>
              </a:rPr>
              <a:t>Gold</a:t>
            </a:r>
            <a:r>
              <a:rPr lang="es-CL" sz="1200" b="1"/>
              <a:t> Collaboration and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Developing Microsoft SharePoint Server 2013 advanced Solutions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L" sz="1200" b="0"/>
              <a:t>Developing Microsoft SharePoint Server 2013 Core Solutions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DB19DF-9337-459D-AD12-86CA8F795578}"/>
              </a:ext>
            </a:extLst>
          </p:cNvPr>
          <p:cNvSpPr/>
          <p:nvPr/>
        </p:nvSpPr>
        <p:spPr>
          <a:xfrm>
            <a:off x="5934566" y="1704975"/>
            <a:ext cx="85726" cy="11239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1BC774B-AA70-4488-AB29-BF82CB0992F8}"/>
              </a:ext>
            </a:extLst>
          </p:cNvPr>
          <p:cNvSpPr/>
          <p:nvPr/>
        </p:nvSpPr>
        <p:spPr>
          <a:xfrm>
            <a:off x="11687666" y="1704975"/>
            <a:ext cx="85726" cy="7715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C2EA8E6-8DA5-4CA4-A097-4B1D956DEB07}"/>
              </a:ext>
            </a:extLst>
          </p:cNvPr>
          <p:cNvSpPr/>
          <p:nvPr/>
        </p:nvSpPr>
        <p:spPr>
          <a:xfrm>
            <a:off x="11696700" y="3530142"/>
            <a:ext cx="85726" cy="25324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970A9F8-3D6B-4E7D-BD03-5281F24656A4}"/>
              </a:ext>
            </a:extLst>
          </p:cNvPr>
          <p:cNvSpPr/>
          <p:nvPr/>
        </p:nvSpPr>
        <p:spPr>
          <a:xfrm>
            <a:off x="5934074" y="2990849"/>
            <a:ext cx="85726" cy="8477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9A604D2-7444-44FA-ABA4-25635F98E8F7}"/>
              </a:ext>
            </a:extLst>
          </p:cNvPr>
          <p:cNvSpPr/>
          <p:nvPr/>
        </p:nvSpPr>
        <p:spPr>
          <a:xfrm>
            <a:off x="5935805" y="4000500"/>
            <a:ext cx="85726" cy="8477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75FC302-D75E-4A29-8CE9-B618BE268A85}"/>
              </a:ext>
            </a:extLst>
          </p:cNvPr>
          <p:cNvSpPr/>
          <p:nvPr/>
        </p:nvSpPr>
        <p:spPr>
          <a:xfrm>
            <a:off x="5934074" y="4994701"/>
            <a:ext cx="85726" cy="10679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D2E2E4C-3A37-4F54-8E42-A5E9C116959A}"/>
              </a:ext>
            </a:extLst>
          </p:cNvPr>
          <p:cNvSpPr/>
          <p:nvPr/>
        </p:nvSpPr>
        <p:spPr>
          <a:xfrm>
            <a:off x="6191251" y="2617885"/>
            <a:ext cx="5581651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AAE8DD7-222C-4F5D-9C50-E08ADB650DDA}"/>
              </a:ext>
            </a:extLst>
          </p:cNvPr>
          <p:cNvSpPr txBox="1"/>
          <p:nvPr/>
        </p:nvSpPr>
        <p:spPr>
          <a:xfrm>
            <a:off x="6362701" y="2764361"/>
            <a:ext cx="5572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>
                <a:solidFill>
                  <a:srgbClr val="FFC000"/>
                </a:solidFill>
              </a:rPr>
              <a:t>Gold</a:t>
            </a:r>
            <a:r>
              <a:rPr lang="es-CL" sz="1200" b="1"/>
              <a:t> 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analytics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 and Visualizing Data with Microsoft Power BI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L" sz="1200" b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3037A31-F960-4E63-929F-33799BD5E108}"/>
              </a:ext>
            </a:extLst>
          </p:cNvPr>
          <p:cNvSpPr/>
          <p:nvPr/>
        </p:nvSpPr>
        <p:spPr>
          <a:xfrm>
            <a:off x="11687666" y="2617885"/>
            <a:ext cx="85726" cy="7715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estros Servici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14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668640-1A96-42DD-B86E-063171E58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90" y="1082157"/>
            <a:ext cx="4516437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n>
                  <a:noFill/>
                </a:ln>
                <a:solidFill>
                  <a:srgbClr val="00B050"/>
                </a:solidFill>
              </a:defRPr>
            </a:lvl1pPr>
          </a:lstStyle>
          <a:p>
            <a:pPr lvl="0"/>
            <a:r>
              <a:rPr lang="es-CL"/>
              <a:t>Administración de Recursos</a:t>
            </a:r>
            <a:endParaRPr lang="en-US"/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2AE94C37-9318-403E-A458-A06AC1D82D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9290" y="2531512"/>
            <a:ext cx="4516437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B050"/>
                </a:solidFill>
              </a:defRPr>
            </a:lvl1pPr>
          </a:lstStyle>
          <a:p>
            <a:pPr lvl="0"/>
            <a:r>
              <a:rPr lang="es-CL"/>
              <a:t>Administración de Programas</a:t>
            </a:r>
            <a:endParaRPr lang="en-US"/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FC7EBB7C-7791-49E9-93A0-E8204EBC6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19289" y="3897086"/>
            <a:ext cx="4516437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B050"/>
                </a:solidFill>
              </a:defRPr>
            </a:lvl1pPr>
          </a:lstStyle>
          <a:p>
            <a:pPr lvl="0"/>
            <a:r>
              <a:rPr lang="es-CL"/>
              <a:t>Colaboración en Equipos</a:t>
            </a:r>
            <a:endParaRPr lang="en-U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D29D3EA9-4294-4047-9336-7A359AED0D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9288" y="5315145"/>
            <a:ext cx="4516437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B050"/>
                </a:solidFill>
              </a:defRPr>
            </a:lvl1pPr>
          </a:lstStyle>
          <a:p>
            <a:pPr lvl="0"/>
            <a:r>
              <a:rPr lang="es-CL"/>
              <a:t>Inteligencia de Negocios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63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F0EE15-6A44-43E5-B239-C0EBF7FC52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23088" y="1474561"/>
            <a:ext cx="4889500" cy="4879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0" i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67DA34BE-24CE-49F8-B5DD-627B261BBA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3089" y="522676"/>
            <a:ext cx="4889500" cy="8395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1" i="0" smtClean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</a:t>
            </a:r>
          </a:p>
        </p:txBody>
      </p:sp>
    </p:spTree>
    <p:extLst>
      <p:ext uri="{BB962C8B-B14F-4D97-AF65-F5344CB8AC3E}">
        <p14:creationId xmlns:p14="http://schemas.microsoft.com/office/powerpoint/2010/main" val="1165700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are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8BD8B745-2049-4462-8E2B-F6FA99EC7E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90" y="1082157"/>
            <a:ext cx="4516437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98588"/>
                </a:solidFill>
              </a:defRPr>
            </a:lvl1pPr>
          </a:lstStyle>
          <a:p>
            <a:pPr lvl="0"/>
            <a:r>
              <a:rPr lang="es-CL"/>
              <a:t>Intranet Corporativa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192CF3-B175-41D1-A9A7-1673AF2E6B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9290" y="2531512"/>
            <a:ext cx="4516437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98588"/>
                </a:solidFill>
              </a:defRPr>
            </a:lvl1pPr>
          </a:lstStyle>
          <a:p>
            <a:pPr lvl="0"/>
            <a:r>
              <a:rPr lang="es-CL"/>
              <a:t>Productivo</a:t>
            </a:r>
            <a:endParaRPr lang="en-US"/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F119CA8E-B1BB-48E2-93B1-E4326EBF57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19289" y="3897086"/>
            <a:ext cx="4516437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98588"/>
                </a:solidFill>
              </a:defRPr>
            </a:lvl1pPr>
          </a:lstStyle>
          <a:p>
            <a:pPr lvl="0"/>
            <a:r>
              <a:rPr lang="es-CL"/>
              <a:t>Conectividad</a:t>
            </a:r>
            <a:endParaRPr lang="en-US"/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E20258D6-2F17-4A39-BFEE-261E5863D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9288" y="5315145"/>
            <a:ext cx="4516437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98588"/>
                </a:solidFill>
              </a:defRPr>
            </a:lvl1pPr>
          </a:lstStyle>
          <a:p>
            <a:pPr lvl="0"/>
            <a:r>
              <a:rPr lang="es-CL"/>
              <a:t>Seguridad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97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arePoi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DA579353-C59E-4BF2-B24C-F87471A43B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23088" y="1558537"/>
            <a:ext cx="4889500" cy="4879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0" i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E26B86-513D-401C-AE59-F9C4C69586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3089" y="522676"/>
            <a:ext cx="4889500" cy="8395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1" i="0" smtClean="0">
                <a:solidFill>
                  <a:srgbClr val="39858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</a:t>
            </a:r>
          </a:p>
        </p:txBody>
      </p:sp>
    </p:spTree>
    <p:extLst>
      <p:ext uri="{BB962C8B-B14F-4D97-AF65-F5344CB8AC3E}">
        <p14:creationId xmlns:p14="http://schemas.microsoft.com/office/powerpoint/2010/main" val="1177791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ice 36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C492E0-079D-4996-BDC4-782A88DEB6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1892" y="3667482"/>
            <a:ext cx="2229822" cy="5966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L"/>
              <a:t>Migración e implementación</a:t>
            </a:r>
            <a:endParaRPr lang="en-US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9DB3636A-63E4-4A07-A18B-472BC02FA1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1794" y="5630021"/>
            <a:ext cx="2229822" cy="5966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L"/>
              <a:t>Soporte y Administración</a:t>
            </a:r>
            <a:endParaRPr lang="en-US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6E15FCDB-B581-407A-B1A4-179E05D90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75768" y="5630021"/>
            <a:ext cx="2229822" cy="5966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L"/>
              <a:t>Capacitaciones</a:t>
            </a:r>
            <a:endParaRPr lang="en-US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2B8AEB1E-4041-4AD8-A2E5-82880FB24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70160" y="929952"/>
            <a:ext cx="2229822" cy="2736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L"/>
              <a:t>Adopciones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22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ice 365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C492E0-079D-4996-BDC4-782A88DEB6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459" y="5720222"/>
            <a:ext cx="9684982" cy="76455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scrambled.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23311548-472D-4287-9697-6517B60C6E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0113" y="367558"/>
            <a:ext cx="7862402" cy="5188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text.</a:t>
            </a:r>
          </a:p>
        </p:txBody>
      </p:sp>
    </p:spTree>
    <p:extLst>
      <p:ext uri="{BB962C8B-B14F-4D97-AF65-F5344CB8AC3E}">
        <p14:creationId xmlns:p14="http://schemas.microsoft.com/office/powerpoint/2010/main" val="2902637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arrollo de Aplicacio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F9141D47-C640-43EA-9BE1-44FEA1C14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33859" y="2820228"/>
            <a:ext cx="1884590" cy="4921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L"/>
              <a:t>Migradores</a:t>
            </a:r>
            <a:endParaRPr lang="en-US"/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E9517C71-E612-4BB5-A56A-5BA12580F1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0349" y="5310772"/>
            <a:ext cx="2229822" cy="5966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L"/>
              <a:t>Automatización de Procesos</a:t>
            </a:r>
            <a:endParaRPr lang="en-US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DD1C17B1-0734-447A-B417-A171835C04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1794" y="2320213"/>
            <a:ext cx="2229822" cy="2736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L"/>
              <a:t>Intranets</a:t>
            </a:r>
            <a:endParaRPr lang="en-US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9799CA5E-14F3-468F-8310-8499464C62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1616" y="1679508"/>
            <a:ext cx="1769708" cy="7651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L" err="1"/>
              <a:t>AplicacionesMóviles</a:t>
            </a:r>
            <a:endParaRPr lang="en-US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D1EF5B7F-E1A7-4EC3-9FB2-D52E804A6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5339" y="5142271"/>
            <a:ext cx="1769708" cy="765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L" err="1"/>
              <a:t>AplicacionesWeb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29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wer B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068435FF-0E11-41E9-BB76-75AC46790E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90" y="1082157"/>
            <a:ext cx="4516437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FC000"/>
                </a:solidFill>
              </a:defRPr>
            </a:lvl1pPr>
          </a:lstStyle>
          <a:p>
            <a:pPr lvl="0"/>
            <a:r>
              <a:rPr lang="es-CL"/>
              <a:t>Toma de Decisiones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156EED-E3D1-41EF-A4BC-58341D1FAF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19290" y="2531512"/>
            <a:ext cx="4516437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FC000"/>
                </a:solidFill>
              </a:defRPr>
            </a:lvl1pPr>
          </a:lstStyle>
          <a:p>
            <a:pPr lvl="0"/>
            <a:r>
              <a:rPr lang="es-CL"/>
              <a:t>Automatización de Procesos</a:t>
            </a:r>
            <a:endParaRPr lang="en-US"/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EB23B4D8-65CD-426B-B7AA-CAB9C1915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19289" y="3897086"/>
            <a:ext cx="4767911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FC000"/>
                </a:solidFill>
              </a:defRPr>
            </a:lvl1pPr>
          </a:lstStyle>
          <a:p>
            <a:pPr lvl="0"/>
            <a:r>
              <a:rPr lang="es-CL"/>
              <a:t>Conocimiento en Base de Datos</a:t>
            </a:r>
            <a:endParaRPr lang="en-US"/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5EF52643-D23E-4E82-95E0-EDA7F672AE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9288" y="5315145"/>
            <a:ext cx="4516437" cy="4107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FC000"/>
                </a:solidFill>
              </a:defRPr>
            </a:lvl1pPr>
          </a:lstStyle>
          <a:p>
            <a:pPr lvl="0"/>
            <a:r>
              <a:rPr lang="es-CL"/>
              <a:t>Seguridad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o L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AD6EBEE5-65C0-4848-A80B-8856BA3F6F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006" y="1036509"/>
            <a:ext cx="11523144" cy="20052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5C3756-4428-4F86-BBDD-81581BDEE1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006" y="242758"/>
            <a:ext cx="11523532" cy="494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800" b="1" i="0" smtClean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51DEF6B-3F13-4E3D-B7DB-1D45F6A8D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006" y="3265553"/>
            <a:ext cx="11523144" cy="32472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219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wer B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858B34A7-102B-485E-9236-A64AB205D2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23088" y="1558537"/>
            <a:ext cx="4889500" cy="4879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B8FF6F-16EE-44FF-BFA5-B9EA44F7BE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3089" y="522676"/>
            <a:ext cx="4889500" cy="8395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1" i="0" smtClean="0"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</a:t>
            </a:r>
          </a:p>
        </p:txBody>
      </p:sp>
    </p:spTree>
    <p:extLst>
      <p:ext uri="{BB962C8B-B14F-4D97-AF65-F5344CB8AC3E}">
        <p14:creationId xmlns:p14="http://schemas.microsoft.com/office/powerpoint/2010/main" val="3050844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acitaciones Sopor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620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acitacione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F4ADAB8B-DDF3-4AC5-AA4E-6EC1B4B614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9771" y="1633182"/>
            <a:ext cx="8304245" cy="31534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0" i="0" smtClean="0">
                <a:solidFill>
                  <a:srgbClr val="394D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AE1EBE-2800-41DD-9FAA-77074C034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69771" y="1045190"/>
            <a:ext cx="8304246" cy="4290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1" i="0" smtClean="0">
                <a:solidFill>
                  <a:srgbClr val="E95C0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</a:t>
            </a:r>
          </a:p>
        </p:txBody>
      </p:sp>
    </p:spTree>
    <p:extLst>
      <p:ext uri="{BB962C8B-B14F-4D97-AF65-F5344CB8AC3E}">
        <p14:creationId xmlns:p14="http://schemas.microsoft.com/office/powerpoint/2010/main" val="3971179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Casos de Exi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42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os de Exi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799E40EB-69F2-446E-9AA1-BD0FCB11A8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9951" y="1605190"/>
            <a:ext cx="6783356" cy="34799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0" i="0" smtClean="0">
                <a:solidFill>
                  <a:srgbClr val="394D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E1409A-FFD1-45AE-9519-F0CC24AC2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9950" y="1017198"/>
            <a:ext cx="6783357" cy="4734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1" i="0" smtClean="0">
                <a:solidFill>
                  <a:srgbClr val="EA5B0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FAE1AB13-596F-42A1-930B-74226C3903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27782" y="5233824"/>
            <a:ext cx="2295525" cy="1176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47173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porte Tecni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799E40EB-69F2-446E-9AA1-BD0FCB11A8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9951" y="1605190"/>
            <a:ext cx="6783356" cy="34799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0" i="0" smtClean="0">
                <a:solidFill>
                  <a:srgbClr val="394D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E1409A-FFD1-45AE-9519-F0CC24AC2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9950" y="1017198"/>
            <a:ext cx="6783357" cy="4734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1" i="0" smtClean="0">
                <a:solidFill>
                  <a:srgbClr val="FF39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FAE1AB13-596F-42A1-930B-74226C3903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27782" y="5233824"/>
            <a:ext cx="2295525" cy="1176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224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evos Cliente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799E40EB-69F2-446E-9AA1-BD0FCB11A8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9951" y="1605190"/>
            <a:ext cx="6783356" cy="34799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0" i="0" smtClean="0">
                <a:solidFill>
                  <a:srgbClr val="394D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E1409A-FFD1-45AE-9519-F0CC24AC2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9950" y="1017198"/>
            <a:ext cx="6783357" cy="4734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1" i="0" smtClean="0">
                <a:solidFill>
                  <a:srgbClr val="EA5B0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FAE1AB13-596F-42A1-930B-74226C3903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27782" y="5233824"/>
            <a:ext cx="2295525" cy="11763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56256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319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B989-33B2-4714-8715-6597D0FD9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A96C3-670F-49EE-BCA7-851A8AD38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91D1-DF46-449E-82F3-E5FEA3F9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5936-67F0-41AB-A703-D61CA038209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A854A-43B0-4881-8063-DFDAE5D8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6824-7B23-4EE4-BCB9-F3C68A0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AD76-5387-4805-80E3-F4100648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5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96CE-E790-477C-8A7A-507CEB9F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170E-1DAE-40C7-827B-64A29231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D4242-A2E8-4415-B7CD-3752DADB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F5936-67F0-41AB-A703-D61CA038209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534F0-93DD-4A89-BA4A-C33FDB93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67237-296B-4F0D-8DC2-0537B292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AD76-5387-4805-80E3-F41006488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7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o L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857724E8-25E1-4EC0-ABDC-EE39902F44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6666" y="1922917"/>
            <a:ext cx="9500231" cy="25277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A85CEA-4581-4505-9A14-4AC9EE6B11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6666" y="1129166"/>
            <a:ext cx="9500551" cy="494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800" b="1" i="0" smtClean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</a:t>
            </a:r>
          </a:p>
        </p:txBody>
      </p:sp>
    </p:spTree>
    <p:extLst>
      <p:ext uri="{BB962C8B-B14F-4D97-AF65-F5344CB8AC3E}">
        <p14:creationId xmlns:p14="http://schemas.microsoft.com/office/powerpoint/2010/main" val="389552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o LS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6F1F549B-0A8E-4E25-B790-C690886F05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6666" y="1922917"/>
            <a:ext cx="10097391" cy="22292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EAC7C7-CCE7-44FD-BE9A-3DE90F8C96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6666" y="1129166"/>
            <a:ext cx="10097391" cy="494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800" b="1" i="0" smtClean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</a:t>
            </a:r>
          </a:p>
        </p:txBody>
      </p:sp>
    </p:spTree>
    <p:extLst>
      <p:ext uri="{BB962C8B-B14F-4D97-AF65-F5344CB8AC3E}">
        <p14:creationId xmlns:p14="http://schemas.microsoft.com/office/powerpoint/2010/main" val="62455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7D7D8B1A-F24F-46B2-857C-9E6DF704F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6666" y="1922917"/>
            <a:ext cx="10097391" cy="22292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0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8F2156-5DFB-4B22-A479-FC7F150C0B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6666" y="1129166"/>
            <a:ext cx="10097391" cy="4943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2800" b="1" i="0" smtClean="0">
                <a:solidFill>
                  <a:srgbClr val="EA5B0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is simply dummy text</a:t>
            </a:r>
          </a:p>
        </p:txBody>
      </p:sp>
    </p:spTree>
    <p:extLst>
      <p:ext uri="{BB962C8B-B14F-4D97-AF65-F5344CB8AC3E}">
        <p14:creationId xmlns:p14="http://schemas.microsoft.com/office/powerpoint/2010/main" val="182384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ienes Som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32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talle Quienes Som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7150A3B-A59E-4DC9-86E4-FB07197465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2271" y="452534"/>
            <a:ext cx="5060186" cy="3872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Más de 200</a:t>
            </a:r>
          </a:p>
          <a:p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Marcador de título 1">
            <a:extLst>
              <a:ext uri="{FF2B5EF4-FFF2-40B4-BE49-F238E27FC236}">
                <a16:creationId xmlns:a16="http://schemas.microsoft.com/office/drawing/2014/main" id="{B57582A0-FF9F-4CE0-996E-96ED250BC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364" y="289248"/>
            <a:ext cx="3976395" cy="1259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 b="1">
                <a:solidFill>
                  <a:schemeClr val="bg1"/>
                </a:solidFill>
                <a:cs typeface="Arial" panose="020B0604020202020204" pitchFamily="34" charset="0"/>
              </a:rPr>
              <a:t>8 </a:t>
            </a:r>
            <a:r>
              <a:rPr lang="en-US" sz="3200" b="1" err="1">
                <a:solidFill>
                  <a:schemeClr val="bg1"/>
                </a:solidFill>
                <a:cs typeface="Arial" panose="020B0604020202020204" pitchFamily="34" charset="0"/>
              </a:rPr>
              <a:t>años</a:t>
            </a:r>
            <a:r>
              <a:rPr lang="en-US" sz="3200" b="1">
                <a:solidFill>
                  <a:schemeClr val="bg1"/>
                </a:solidFill>
                <a:cs typeface="Arial" panose="020B0604020202020204" pitchFamily="34" charset="0"/>
              </a:rPr>
              <a:t> de</a:t>
            </a:r>
            <a:br>
              <a:rPr lang="en-US" sz="3200" b="1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3200" b="1" err="1">
                <a:solidFill>
                  <a:schemeClr val="bg1"/>
                </a:solidFill>
                <a:cs typeface="Arial" panose="020B0604020202020204" pitchFamily="34" charset="0"/>
              </a:rPr>
              <a:t>experiencia</a:t>
            </a:r>
            <a:endParaRPr lang="en-US" sz="320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FA38001-E8DB-476B-A268-8A3BABC85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2341563"/>
            <a:ext cx="4060825" cy="2408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Como </a:t>
            </a:r>
            <a:r>
              <a:rPr lang="en-US" sz="280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empresa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tenemos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el </a:t>
            </a:r>
            <a:r>
              <a:rPr lang="en-US" sz="280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objetivo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de </a:t>
            </a:r>
            <a:r>
              <a:rPr lang="en-US" sz="280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entregar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valor a </a:t>
            </a:r>
            <a:r>
              <a:rPr lang="en-US" sz="280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nuestros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clientes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a </a:t>
            </a:r>
            <a:r>
              <a:rPr lang="en-US" sz="280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través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de </a:t>
            </a:r>
            <a:r>
              <a:rPr lang="en-US" sz="280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soluciones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Microsoft.</a:t>
            </a:r>
            <a:endParaRPr lang="es-CL" sz="2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Marcador de texto 11">
            <a:extLst>
              <a:ext uri="{FF2B5EF4-FFF2-40B4-BE49-F238E27FC236}">
                <a16:creationId xmlns:a16="http://schemas.microsoft.com/office/drawing/2014/main" id="{8FB5FCC5-604D-471F-9E59-B688E0D384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2271" y="928391"/>
            <a:ext cx="5060186" cy="4711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 err="1">
                <a:solidFill>
                  <a:schemeClr val="bg1"/>
                </a:solidFill>
              </a:rPr>
              <a:t>Proyectos</a:t>
            </a:r>
            <a:endParaRPr lang="en-US" sz="3200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34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ra de Soluciones O36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28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ra de Soluciones Az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89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78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grok.com/downloa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BotFramework-Emulator" TargetMode="External"/><Relationship Id="rId2" Type="http://schemas.openxmlformats.org/officeDocument/2006/relationships/hyperlink" Target="https://github.com/microsoft/BotBuilder-Sample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microsoft.com/en-us/azure/bot-service/what-is-new?view=azure-bot-service-4.0" TargetMode="External"/><Relationship Id="rId4" Type="http://schemas.openxmlformats.org/officeDocument/2006/relationships/hyperlink" Target="https://github.com/LatinShare/PascueroBot/tree/master/PascueroBo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noslam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s-es/azure/bot-service/bot-service-manage-channels?view=azure-bot-service-4.0" TargetMode="External"/><Relationship Id="rId3" Type="http://schemas.openxmlformats.org/officeDocument/2006/relationships/hyperlink" Target="https://docs.microsoft.com/es-es/azure/bot-service/bot-builder-concept-middleware?view=azure-bot-service-4.0" TargetMode="External"/><Relationship Id="rId7" Type="http://schemas.openxmlformats.org/officeDocument/2006/relationships/hyperlink" Target="https://docs.microsoft.com/es-es/azure/bot-service/bot-builder-concept-authentication?view=azure-bot-service-4.0" TargetMode="External"/><Relationship Id="rId2" Type="http://schemas.openxmlformats.org/officeDocument/2006/relationships/hyperlink" Target="https://docs.microsoft.com/es-es/azure/bot-service/bot-builder-basics?view=azure-bot-service-4.0&amp;tabs=csharp#bot-logic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icrosoft.com/es-es/azure/bot-service/bot-service-design-user-experience?view=azure-bot-service-4.0" TargetMode="External"/><Relationship Id="rId5" Type="http://schemas.openxmlformats.org/officeDocument/2006/relationships/hyperlink" Target="https://docs.microsoft.com/es-es/azure/bot-service/bot-builder-concept-dialog?view=azure-bot-service-4.0" TargetMode="External"/><Relationship Id="rId4" Type="http://schemas.openxmlformats.org/officeDocument/2006/relationships/hyperlink" Target="https://docs.microsoft.com/es-es/azure/bot-service/bot-builder-concept-state?view=azure-bot-service-4.0" TargetMode="External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inShare/PascueroBot" TargetMode="Externa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D32EAB1-953C-4743-B111-6F2C96B83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Resultado de imagen para gif skip ad&quot;">
            <a:extLst>
              <a:ext uri="{FF2B5EF4-FFF2-40B4-BE49-F238E27FC236}">
                <a16:creationId xmlns:a16="http://schemas.microsoft.com/office/drawing/2014/main" id="{25AC030B-2AC0-43EE-9732-4160C00951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05" y="2519265"/>
            <a:ext cx="3070458" cy="8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76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A4630-A172-48EB-8824-972935A4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6577" y="4382615"/>
            <a:ext cx="5388271" cy="1527030"/>
          </a:xfrm>
        </p:spPr>
        <p:txBody>
          <a:bodyPr/>
          <a:lstStyle/>
          <a:p>
            <a:pPr algn="ctr"/>
            <a:r>
              <a:rPr lang="en-US" sz="2400" dirty="0">
                <a:hlinkClick r:id="rId2"/>
              </a:rPr>
              <a:t>https://ngrok.com/download</a:t>
            </a:r>
            <a:endParaRPr lang="en-US" sz="2400" dirty="0"/>
          </a:p>
          <a:p>
            <a:endParaRPr lang="en-US" sz="2400" dirty="0"/>
          </a:p>
          <a:p>
            <a:pPr algn="ctr"/>
            <a:r>
              <a:rPr lang="en-US" dirty="0" err="1"/>
              <a:t>ngrok</a:t>
            </a:r>
            <a:r>
              <a:rPr lang="en-US" dirty="0"/>
              <a:t> http 3978 -host-header="localhost:3978"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E04847-EAA0-4994-9C0F-E18AD40577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Debug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3B230-53FA-4F75-B42B-0165CC5491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Resultado de imagen para ngrok logo">
            <a:extLst>
              <a:ext uri="{FF2B5EF4-FFF2-40B4-BE49-F238E27FC236}">
                <a16:creationId xmlns:a16="http://schemas.microsoft.com/office/drawing/2014/main" id="{D76BCB98-E340-40C6-B0E6-1730CC3A3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2" b="20900"/>
          <a:stretch/>
        </p:blipFill>
        <p:spPr bwMode="auto">
          <a:xfrm>
            <a:off x="7464209" y="2450333"/>
            <a:ext cx="4762500" cy="162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kill bug gif">
            <a:extLst>
              <a:ext uri="{FF2B5EF4-FFF2-40B4-BE49-F238E27FC236}">
                <a16:creationId xmlns:a16="http://schemas.microsoft.com/office/drawing/2014/main" id="{833D9C09-3F1B-4FCC-9D02-539E0355D5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986" y="4382615"/>
            <a:ext cx="2105465" cy="157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9E6FF98-7000-4D96-8EC2-498F6A374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88" y="2233569"/>
            <a:ext cx="4027662" cy="19055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41B551-33A3-4C3E-91EA-FC95655A6312}"/>
              </a:ext>
            </a:extLst>
          </p:cNvPr>
          <p:cNvCxnSpPr>
            <a:cxnSpLocks/>
          </p:cNvCxnSpPr>
          <p:nvPr/>
        </p:nvCxnSpPr>
        <p:spPr>
          <a:xfrm>
            <a:off x="6350696" y="2029216"/>
            <a:ext cx="41756" cy="369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62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56FAA9-4578-446F-A6DD-EC65BB8B8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Ngrok</a:t>
            </a:r>
            <a:r>
              <a:rPr lang="en-US" dirty="0"/>
              <a:t> </a:t>
            </a:r>
            <a:r>
              <a:rPr lang="en-US" dirty="0" err="1"/>
              <a:t>expirado</a:t>
            </a:r>
            <a:r>
              <a:rPr lang="en-US" dirty="0"/>
              <a:t> o multiples </a:t>
            </a:r>
            <a:r>
              <a:rPr lang="en-US" dirty="0" err="1"/>
              <a:t>conexiones</a:t>
            </a:r>
            <a:endParaRPr lang="en-US" dirty="0"/>
          </a:p>
          <a:p>
            <a:r>
              <a:rPr lang="en-US" dirty="0" err="1"/>
              <a:t>Appsetings</a:t>
            </a:r>
            <a:r>
              <a:rPr lang="en-US" dirty="0"/>
              <a:t> </a:t>
            </a:r>
            <a:r>
              <a:rPr lang="en-US" dirty="0" err="1"/>
              <a:t>erroneas</a:t>
            </a:r>
            <a:endParaRPr lang="en-US" dirty="0"/>
          </a:p>
          <a:p>
            <a:r>
              <a:rPr lang="en-US" dirty="0" err="1"/>
              <a:t>Habilitar</a:t>
            </a:r>
            <a:r>
              <a:rPr lang="en-US" dirty="0"/>
              <a:t> el canal de Teams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CFAD8-9B11-4DD4-A3F3-723FF7695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típicos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93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19914-8E2B-4B9D-AFC1-2BA4F8748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4367" y="1941742"/>
            <a:ext cx="3447862" cy="3745073"/>
          </a:xfrm>
        </p:spPr>
        <p:txBody>
          <a:bodyPr/>
          <a:lstStyle/>
          <a:p>
            <a:r>
              <a:rPr lang="en-US" sz="16600" dirty="0"/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318046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E01845-638F-47E1-885E-30AC72793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Bot Samples</a:t>
            </a:r>
            <a:endParaRPr lang="en-US" dirty="0"/>
          </a:p>
          <a:p>
            <a:r>
              <a:rPr lang="en-US" dirty="0">
                <a:hlinkClick r:id="rId3"/>
              </a:rPr>
              <a:t>Bot Framework Emulator</a:t>
            </a:r>
            <a:endParaRPr lang="en-US" dirty="0"/>
          </a:p>
          <a:p>
            <a:r>
              <a:rPr lang="en-US" dirty="0">
                <a:hlinkClick r:id="rId4"/>
              </a:rPr>
              <a:t>Pascuero Bot</a:t>
            </a:r>
            <a:endParaRPr lang="en-US" dirty="0"/>
          </a:p>
          <a:p>
            <a:r>
              <a:rPr lang="en-US" dirty="0">
                <a:hlinkClick r:id="rId5"/>
              </a:rPr>
              <a:t>Nuevas </a:t>
            </a:r>
            <a:r>
              <a:rPr lang="en-US" dirty="0" err="1">
                <a:hlinkClick r:id="rId5"/>
              </a:rPr>
              <a:t>Características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en</a:t>
            </a:r>
            <a:r>
              <a:rPr lang="en-US" dirty="0">
                <a:hlinkClick r:id="rId5"/>
              </a:rPr>
              <a:t> Bot Framework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D3713-FC0A-40E9-BA96-2583FCF134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Link </a:t>
            </a:r>
            <a:r>
              <a:rPr lang="en-US" dirty="0" err="1"/>
              <a:t>Importantes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EF15-AE67-4D9C-B526-6A916CE8E5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7397" y="670828"/>
            <a:ext cx="8700521" cy="494360"/>
          </a:xfrm>
        </p:spPr>
        <p:txBody>
          <a:bodyPr/>
          <a:lstStyle/>
          <a:p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Construya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Bot para Teams</a:t>
            </a:r>
          </a:p>
          <a:p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AF748AA-1F35-4BEC-A5B1-F87641335CE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r="37555"/>
          <a:stretch/>
        </p:blipFill>
        <p:spPr>
          <a:xfrm>
            <a:off x="1269977" y="2560075"/>
            <a:ext cx="6194079" cy="2726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EAE09-EFD9-463D-87FE-376E233A4D3F}"/>
              </a:ext>
            </a:extLst>
          </p:cNvPr>
          <p:cNvSpPr txBox="1"/>
          <p:nvPr/>
        </p:nvSpPr>
        <p:spPr>
          <a:xfrm>
            <a:off x="8904849" y="5584727"/>
            <a:ext cx="3062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Bruno Palma Ávila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Dev JS/C#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25248-873C-4506-87C4-E64E6F9216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4" t="21857" r="14677" b="16847"/>
          <a:stretch/>
        </p:blipFill>
        <p:spPr>
          <a:xfrm>
            <a:off x="7464056" y="2514150"/>
            <a:ext cx="3211032" cy="29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C1C0B3-F4DB-48E2-98E4-0BFBDB42B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7304" y="374650"/>
            <a:ext cx="10097391" cy="494360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Bot Framework?</a:t>
            </a:r>
          </a:p>
        </p:txBody>
      </p:sp>
      <p:pic>
        <p:nvPicPr>
          <p:cNvPr id="6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45F3B31-D057-4983-9415-443F86BBEE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913"/>
            <a:ext cx="8540750" cy="4897437"/>
          </a:xfrm>
        </p:spPr>
      </p:pic>
      <p:pic>
        <p:nvPicPr>
          <p:cNvPr id="10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354631F-6603-4CD6-9697-64FA9051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93" y="925485"/>
            <a:ext cx="9693812" cy="555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96644-D476-4EBD-B8E7-9B159E96C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6666" y="1922917"/>
            <a:ext cx="10097391" cy="40839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Turnos</a:t>
            </a:r>
            <a:r>
              <a:rPr lang="en-US" dirty="0">
                <a:solidFill>
                  <a:schemeClr val="tx1"/>
                </a:solidFill>
              </a:rPr>
              <a:t> (Http)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Controladores de </a:t>
            </a:r>
            <a:r>
              <a:rPr lang="en-US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actividad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OnMessageActivityAsync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OnMembersAddedAsync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Middleware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 de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estados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Dialogos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Cards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Canales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CB28E-66BF-4D71-B26D-86E5A9DF18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6666" y="1040789"/>
            <a:ext cx="10097391" cy="494360"/>
          </a:xfrm>
        </p:spPr>
        <p:txBody>
          <a:bodyPr/>
          <a:lstStyle/>
          <a:p>
            <a:r>
              <a:rPr lang="en-US" dirty="0" err="1"/>
              <a:t>Características</a:t>
            </a:r>
            <a:r>
              <a:rPr lang="en-US" dirty="0"/>
              <a:t> Bot Framework</a:t>
            </a:r>
          </a:p>
        </p:txBody>
      </p:sp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51992B92-953D-4B7B-8C58-450C97291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202" y="3555609"/>
            <a:ext cx="1978855" cy="194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81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8ED3B-B343-4AE4-A01A-8A8C4C4C6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Cards</a:t>
            </a:r>
          </a:p>
        </p:txBody>
      </p:sp>
      <p:pic>
        <p:nvPicPr>
          <p:cNvPr id="7170" name="Picture 2" descr="Adaptive card Image">
            <a:extLst>
              <a:ext uri="{FF2B5EF4-FFF2-40B4-BE49-F238E27FC236}">
                <a16:creationId xmlns:a16="http://schemas.microsoft.com/office/drawing/2014/main" id="{758BA64F-BE5D-4C04-97BA-929D2F1E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66" y="1673925"/>
            <a:ext cx="2345570" cy="24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imation card Image">
            <a:extLst>
              <a:ext uri="{FF2B5EF4-FFF2-40B4-BE49-F238E27FC236}">
                <a16:creationId xmlns:a16="http://schemas.microsoft.com/office/drawing/2014/main" id="{99E2FCA2-3743-444D-8E06-A748AD1D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346" y="1570449"/>
            <a:ext cx="2702165" cy="22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udio card Image">
            <a:extLst>
              <a:ext uri="{FF2B5EF4-FFF2-40B4-BE49-F238E27FC236}">
                <a16:creationId xmlns:a16="http://schemas.microsoft.com/office/drawing/2014/main" id="{79E39554-A2B4-4E4F-AE31-4AFA699C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917" y="1564555"/>
            <a:ext cx="2989286" cy="23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ero card Image">
            <a:extLst>
              <a:ext uri="{FF2B5EF4-FFF2-40B4-BE49-F238E27FC236}">
                <a16:creationId xmlns:a16="http://schemas.microsoft.com/office/drawing/2014/main" id="{E4C1EE27-8D84-4A12-B7EC-6D8BD7A4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346" y="4147972"/>
            <a:ext cx="2775782" cy="234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Suggested actions card Image">
            <a:extLst>
              <a:ext uri="{FF2B5EF4-FFF2-40B4-BE49-F238E27FC236}">
                <a16:creationId xmlns:a16="http://schemas.microsoft.com/office/drawing/2014/main" id="{846FCAF9-F6BC-45E0-B057-7D46C972A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072" y="4493657"/>
            <a:ext cx="1816484" cy="18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ard carousel Image">
            <a:extLst>
              <a:ext uri="{FF2B5EF4-FFF2-40B4-BE49-F238E27FC236}">
                <a16:creationId xmlns:a16="http://schemas.microsoft.com/office/drawing/2014/main" id="{FD87C71E-60B1-4137-81D7-934D7C28C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5" y="4575125"/>
            <a:ext cx="3048717" cy="185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1FA374-E57F-406B-A20F-5654283C27CD}"/>
              </a:ext>
            </a:extLst>
          </p:cNvPr>
          <p:cNvSpPr txBox="1"/>
          <p:nvPr/>
        </p:nvSpPr>
        <p:spPr>
          <a:xfrm>
            <a:off x="1136666" y="4124325"/>
            <a:ext cx="24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Adaptive Cards</a:t>
            </a:r>
          </a:p>
        </p:txBody>
      </p:sp>
      <p:pic>
        <p:nvPicPr>
          <p:cNvPr id="7186" name="Picture 18" descr="Video card Image">
            <a:extLst>
              <a:ext uri="{FF2B5EF4-FFF2-40B4-BE49-F238E27FC236}">
                <a16:creationId xmlns:a16="http://schemas.microsoft.com/office/drawing/2014/main" id="{B054E8B0-D30D-465B-B0A1-1857010FE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4" y="1520306"/>
            <a:ext cx="2415126" cy="260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2911DF-611E-4B08-BE1A-A5E003892EC7}"/>
              </a:ext>
            </a:extLst>
          </p:cNvPr>
          <p:cNvSpPr txBox="1"/>
          <p:nvPr/>
        </p:nvSpPr>
        <p:spPr>
          <a:xfrm>
            <a:off x="1136666" y="4154727"/>
            <a:ext cx="24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Video Card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CF322-24F5-4FB7-882B-03DBAA69A54C}"/>
              </a:ext>
            </a:extLst>
          </p:cNvPr>
          <p:cNvSpPr txBox="1"/>
          <p:nvPr/>
        </p:nvSpPr>
        <p:spPr>
          <a:xfrm>
            <a:off x="7389990" y="4007005"/>
            <a:ext cx="355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CC71D-D7F7-4964-8E6B-A104A3F70225}"/>
              </a:ext>
            </a:extLst>
          </p:cNvPr>
          <p:cNvSpPr txBox="1"/>
          <p:nvPr/>
        </p:nvSpPr>
        <p:spPr>
          <a:xfrm>
            <a:off x="751365" y="6431606"/>
            <a:ext cx="304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Carousel 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2C67F-765F-48F9-946A-1F39117BF81E}"/>
              </a:ext>
            </a:extLst>
          </p:cNvPr>
          <p:cNvSpPr txBox="1"/>
          <p:nvPr/>
        </p:nvSpPr>
        <p:spPr>
          <a:xfrm>
            <a:off x="4222346" y="6489554"/>
            <a:ext cx="293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Hero Card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E54A8-0F86-4499-BD30-023CAA5C97F8}"/>
              </a:ext>
            </a:extLst>
          </p:cNvPr>
          <p:cNvSpPr txBox="1"/>
          <p:nvPr/>
        </p:nvSpPr>
        <p:spPr>
          <a:xfrm>
            <a:off x="7916449" y="6489554"/>
            <a:ext cx="2747754" cy="368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Suggested Actions Card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82568-5C74-42C6-ABA4-EA23936F8C18}"/>
              </a:ext>
            </a:extLst>
          </p:cNvPr>
          <p:cNvSpPr txBox="1"/>
          <p:nvPr/>
        </p:nvSpPr>
        <p:spPr>
          <a:xfrm>
            <a:off x="4396636" y="3774450"/>
            <a:ext cx="260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Animation Cards</a:t>
            </a:r>
          </a:p>
        </p:txBody>
      </p:sp>
    </p:spTree>
    <p:extLst>
      <p:ext uri="{BB962C8B-B14F-4D97-AF65-F5344CB8AC3E}">
        <p14:creationId xmlns:p14="http://schemas.microsoft.com/office/powerpoint/2010/main" val="30945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5" grpId="0"/>
      <p:bldP spid="15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DDFE2-2C34-4F7E-A9EC-3B0F6825B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6665" y="707135"/>
            <a:ext cx="10097391" cy="494360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son </a:t>
            </a:r>
            <a:r>
              <a:rPr lang="en-US" dirty="0" err="1"/>
              <a:t>necesarios</a:t>
            </a:r>
            <a:r>
              <a:rPr lang="en-US" dirty="0"/>
              <a:t>? </a:t>
            </a:r>
            <a:r>
              <a:rPr lang="en-US" sz="1400" dirty="0"/>
              <a:t>Y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letra</a:t>
            </a:r>
            <a:r>
              <a:rPr lang="en-US" sz="1400" dirty="0"/>
              <a:t> </a:t>
            </a:r>
            <a:r>
              <a:rPr lang="en-US" sz="1400" dirty="0" err="1"/>
              <a:t>chica</a:t>
            </a: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B6A814B-4344-48B9-8596-0BA84D0C6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36" y="1327608"/>
            <a:ext cx="2143125" cy="2143125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CD316F4-9428-468D-8FE5-EED8B4510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9954"/>
              </p:ext>
            </p:extLst>
          </p:nvPr>
        </p:nvGraphicFramePr>
        <p:xfrm>
          <a:off x="189131" y="3941167"/>
          <a:ext cx="5001846" cy="2621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7282">
                  <a:extLst>
                    <a:ext uri="{9D8B030D-6E8A-4147-A177-3AD203B41FA5}">
                      <a16:colId xmlns:a16="http://schemas.microsoft.com/office/drawing/2014/main" val="4126386979"/>
                    </a:ext>
                  </a:extLst>
                </a:gridCol>
                <a:gridCol w="1667282">
                  <a:extLst>
                    <a:ext uri="{9D8B030D-6E8A-4147-A177-3AD203B41FA5}">
                      <a16:colId xmlns:a16="http://schemas.microsoft.com/office/drawing/2014/main" val="1825251589"/>
                    </a:ext>
                  </a:extLst>
                </a:gridCol>
                <a:gridCol w="1667282">
                  <a:extLst>
                    <a:ext uri="{9D8B030D-6E8A-4147-A177-3AD203B41FA5}">
                      <a16:colId xmlns:a16="http://schemas.microsoft.com/office/drawing/2014/main" val="124324015"/>
                    </a:ext>
                  </a:extLst>
                </a:gridCol>
              </a:tblGrid>
              <a:tr h="583178">
                <a:tc>
                  <a:txBody>
                    <a:bodyPr/>
                    <a:lstStyle/>
                    <a:p>
                      <a:pPr algn="l" fontAlgn="t"/>
                      <a:br>
                        <a:rPr lang="en-US" sz="1400" cap="all" dirty="0">
                          <a:effectLst/>
                        </a:rPr>
                      </a:br>
                      <a:endParaRPr lang="en-US" sz="1400" b="1" cap="all" dirty="0">
                        <a:effectLst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cap="all" dirty="0" err="1">
                          <a:effectLst/>
                        </a:rPr>
                        <a:t>fREE</a:t>
                      </a:r>
                      <a:endParaRPr lang="en-US" sz="1400" b="1" cap="all" dirty="0">
                        <a:effectLst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44794"/>
                  </a:ext>
                </a:extLst>
              </a:tr>
              <a:tr h="58317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Standard channels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Unlimited messages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Unlimited messages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1824199201"/>
                  </a:ext>
                </a:extLst>
              </a:tr>
              <a:tr h="58317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Premium channels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10,000 messages/month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$0.50 per 1,000 messages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358563333"/>
                  </a:ext>
                </a:extLst>
              </a:tr>
              <a:tr h="58317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Direct Line Speech Channel </a:t>
                      </a:r>
                      <a:r>
                        <a:rPr lang="en-US" sz="900" dirty="0"/>
                        <a:t> PREVIEW</a:t>
                      </a:r>
                      <a:endParaRPr lang="en-US" sz="1400" dirty="0">
                        <a:effectLst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N/A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Speech utterances..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263877570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C3C9F0E-F7C1-4668-86DC-DC55F9C8D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040354"/>
              </p:ext>
            </p:extLst>
          </p:nvPr>
        </p:nvGraphicFramePr>
        <p:xfrm>
          <a:off x="5752388" y="4213197"/>
          <a:ext cx="6250480" cy="1933136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250096">
                  <a:extLst>
                    <a:ext uri="{9D8B030D-6E8A-4147-A177-3AD203B41FA5}">
                      <a16:colId xmlns:a16="http://schemas.microsoft.com/office/drawing/2014/main" val="391598729"/>
                    </a:ext>
                  </a:extLst>
                </a:gridCol>
                <a:gridCol w="1250096">
                  <a:extLst>
                    <a:ext uri="{9D8B030D-6E8A-4147-A177-3AD203B41FA5}">
                      <a16:colId xmlns:a16="http://schemas.microsoft.com/office/drawing/2014/main" val="2182964531"/>
                    </a:ext>
                  </a:extLst>
                </a:gridCol>
                <a:gridCol w="1250096">
                  <a:extLst>
                    <a:ext uri="{9D8B030D-6E8A-4147-A177-3AD203B41FA5}">
                      <a16:colId xmlns:a16="http://schemas.microsoft.com/office/drawing/2014/main" val="569670043"/>
                    </a:ext>
                  </a:extLst>
                </a:gridCol>
                <a:gridCol w="1250096">
                  <a:extLst>
                    <a:ext uri="{9D8B030D-6E8A-4147-A177-3AD203B41FA5}">
                      <a16:colId xmlns:a16="http://schemas.microsoft.com/office/drawing/2014/main" val="385196999"/>
                    </a:ext>
                  </a:extLst>
                </a:gridCol>
                <a:gridCol w="1250096">
                  <a:extLst>
                    <a:ext uri="{9D8B030D-6E8A-4147-A177-3AD203B41FA5}">
                      <a16:colId xmlns:a16="http://schemas.microsoft.com/office/drawing/2014/main" val="162612159"/>
                    </a:ext>
                  </a:extLst>
                </a:gridCol>
              </a:tblGrid>
              <a:tr h="523644">
                <a:tc>
                  <a:txBody>
                    <a:bodyPr/>
                    <a:lstStyle/>
                    <a:p>
                      <a:pPr algn="l" fontAlgn="t"/>
                      <a:endParaRPr lang="en-US" sz="1100" dirty="0"/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/>
                        <a:t>FREE</a:t>
                      </a:r>
                    </a:p>
                    <a:p>
                      <a:pPr algn="l" fontAlgn="t"/>
                      <a:r>
                        <a:rPr lang="en-US" sz="1100" dirty="0"/>
                        <a:t>Try for free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/>
                        <a:t>SHARED</a:t>
                      </a:r>
                    </a:p>
                    <a:p>
                      <a:pPr algn="l" fontAlgn="t"/>
                      <a:r>
                        <a:rPr lang="en-US" sz="1100" dirty="0"/>
                        <a:t>Environment for dev/test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/>
                        <a:t>BASIC</a:t>
                      </a:r>
                    </a:p>
                    <a:p>
                      <a:pPr algn="l" fontAlgn="t"/>
                      <a:r>
                        <a:rPr lang="en-US" sz="1100" dirty="0"/>
                        <a:t>Dedicated environment for dev/test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/>
                        <a:t>STANDARD</a:t>
                      </a:r>
                    </a:p>
                    <a:p>
                      <a:pPr algn="l" fontAlgn="t"/>
                      <a:r>
                        <a:rPr lang="en-US" sz="1100" dirty="0"/>
                        <a:t>Run production workloads</a:t>
                      </a:r>
                    </a:p>
                  </a:txBody>
                  <a:tcPr marL="74002" marR="74002" marT="74002" marB="74002"/>
                </a:tc>
                <a:extLst>
                  <a:ext uri="{0D108BD9-81ED-4DB2-BD59-A6C34878D82A}">
                    <a16:rowId xmlns:a16="http://schemas.microsoft.com/office/drawing/2014/main" val="923852396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/>
                        <a:t>Web, mobile, or API apps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10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/>
                        <a:t>100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/>
                        <a:t>Unlimited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Unlimited</a:t>
                      </a:r>
                    </a:p>
                  </a:txBody>
                  <a:tcPr marL="74002" marR="74002" marT="74002" marB="74002"/>
                </a:tc>
                <a:extLst>
                  <a:ext uri="{0D108BD9-81ED-4DB2-BD59-A6C34878D82A}">
                    <a16:rowId xmlns:a16="http://schemas.microsoft.com/office/drawing/2014/main" val="1506374636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/>
                        <a:t>Disk space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1 GB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1 GB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/>
                        <a:t>10 GB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/>
                        <a:t>50 GB</a:t>
                      </a:r>
                    </a:p>
                  </a:txBody>
                  <a:tcPr marL="74002" marR="74002" marT="74002" marB="74002"/>
                </a:tc>
                <a:extLst>
                  <a:ext uri="{0D108BD9-81ED-4DB2-BD59-A6C34878D82A}">
                    <a16:rowId xmlns:a16="http://schemas.microsoft.com/office/drawing/2014/main" val="2953642733"/>
                  </a:ext>
                </a:extLst>
              </a:tr>
              <a:tr h="29832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/>
                        <a:t>Price per hour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Free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$0.013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/>
                        <a:t>$0.075</a:t>
                      </a:r>
                    </a:p>
                  </a:txBody>
                  <a:tcPr marL="74002" marR="74002" marT="74002" marB="7400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/>
                        <a:t>$0.10</a:t>
                      </a:r>
                    </a:p>
                  </a:txBody>
                  <a:tcPr marL="74002" marR="74002" marT="74002" marB="74002"/>
                </a:tc>
                <a:extLst>
                  <a:ext uri="{0D108BD9-81ED-4DB2-BD59-A6C34878D82A}">
                    <a16:rowId xmlns:a16="http://schemas.microsoft.com/office/drawing/2014/main" val="3774862767"/>
                  </a:ext>
                </a:extLst>
              </a:tr>
            </a:tbl>
          </a:graphicData>
        </a:graphic>
      </p:graphicFrame>
      <p:pic>
        <p:nvPicPr>
          <p:cNvPr id="1026" name="Picture 2" descr="Resultado de imagen para azure app service">
            <a:extLst>
              <a:ext uri="{FF2B5EF4-FFF2-40B4-BE49-F238E27FC236}">
                <a16:creationId xmlns:a16="http://schemas.microsoft.com/office/drawing/2014/main" id="{BCA5AE4D-373E-436A-AE88-D425B7682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8" r="17818"/>
          <a:stretch/>
        </p:blipFill>
        <p:spPr bwMode="auto">
          <a:xfrm>
            <a:off x="7753835" y="1327609"/>
            <a:ext cx="2247587" cy="21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41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58B4A-2EC8-44FE-9966-CF4E9B9E1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Manos a la </a:t>
            </a:r>
            <a:r>
              <a:rPr lang="en-US" dirty="0" err="1"/>
              <a:t>obra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ADCCB-4CB9-48AE-A0D5-87AA3430C4A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/>
              <a:t>asd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9F5317-1F26-4E89-BA6D-6110D0BA69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26" y="2340659"/>
            <a:ext cx="5469547" cy="15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6B86A-AD40-4349-9A66-98060C077676}"/>
              </a:ext>
            </a:extLst>
          </p:cNvPr>
          <p:cNvSpPr txBox="1"/>
          <p:nvPr/>
        </p:nvSpPr>
        <p:spPr>
          <a:xfrm>
            <a:off x="856626" y="4090664"/>
            <a:ext cx="10478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https://github.com/LatinShare/PascueroBot</a:t>
            </a:r>
            <a:endParaRPr lang="en-US" sz="2800" dirty="0"/>
          </a:p>
          <a:p>
            <a:pPr algn="ctr"/>
            <a:r>
              <a:rPr lang="en-US" sz="2800" dirty="0"/>
              <a:t>https://prod.liveshare.vsengsaas.visualstudio.com/join?4EE80C3EA9A77853A5E9A9FD5C45888E6FFC</a:t>
            </a:r>
          </a:p>
        </p:txBody>
      </p:sp>
      <p:pic>
        <p:nvPicPr>
          <p:cNvPr id="2052" name="Picture 4" descr="Resultado de imagen para bot">
            <a:extLst>
              <a:ext uri="{FF2B5EF4-FFF2-40B4-BE49-F238E27FC236}">
                <a16:creationId xmlns:a16="http://schemas.microsoft.com/office/drawing/2014/main" id="{CFB035E0-B451-4D63-B1A7-A47F21C51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" r="37871"/>
          <a:stretch/>
        </p:blipFill>
        <p:spPr bwMode="auto">
          <a:xfrm>
            <a:off x="0" y="5373857"/>
            <a:ext cx="1280588" cy="131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0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068056-C71F-4E1F-8D72-C86817BDE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6666" y="1922917"/>
            <a:ext cx="10097391" cy="7199818"/>
          </a:xfrm>
        </p:spPr>
        <p:txBody>
          <a:bodyPr/>
          <a:lstStyle/>
          <a:p>
            <a:r>
              <a:rPr lang="en-US" sz="1400" dirty="0" err="1"/>
              <a:t>Todas</a:t>
            </a:r>
            <a:r>
              <a:rPr lang="en-US" sz="1400" dirty="0"/>
              <a:t> las </a:t>
            </a:r>
            <a:r>
              <a:rPr lang="en-US" sz="1400" dirty="0" err="1"/>
              <a:t>capacidades</a:t>
            </a:r>
            <a:r>
              <a:rPr lang="en-US" sz="1400" dirty="0"/>
              <a:t> de Teams (Tabs, </a:t>
            </a:r>
            <a:r>
              <a:rPr lang="en-US" sz="1400" dirty="0" err="1"/>
              <a:t>conectores</a:t>
            </a:r>
            <a:r>
              <a:rPr lang="en-US" sz="1400" dirty="0"/>
              <a:t>, </a:t>
            </a:r>
            <a:r>
              <a:rPr lang="en-US" sz="1400" dirty="0" err="1"/>
              <a:t>Extensiones</a:t>
            </a:r>
            <a:r>
              <a:rPr lang="en-US" sz="1400" dirty="0"/>
              <a:t> de </a:t>
            </a:r>
            <a:r>
              <a:rPr lang="en-US" sz="1400" dirty="0" err="1"/>
              <a:t>Mensajes</a:t>
            </a:r>
            <a:r>
              <a:rPr lang="en-US" sz="1400" dirty="0"/>
              <a:t>, </a:t>
            </a:r>
            <a:r>
              <a:rPr lang="en-US" sz="1400" dirty="0" err="1"/>
              <a:t>Notificaciones</a:t>
            </a:r>
            <a:r>
              <a:rPr lang="en-US" sz="1400" dirty="0"/>
              <a:t>, </a:t>
            </a:r>
            <a:r>
              <a:rPr lang="en-US" sz="1400" dirty="0" err="1"/>
              <a:t>Microfono</a:t>
            </a:r>
            <a:r>
              <a:rPr lang="en-US" sz="1400" dirty="0"/>
              <a:t>, </a:t>
            </a:r>
            <a:r>
              <a:rPr lang="en-US" sz="1400" dirty="0" err="1"/>
              <a:t>Dominios</a:t>
            </a:r>
            <a:r>
              <a:rPr lang="en-US" sz="1400" dirty="0"/>
              <a:t> </a:t>
            </a:r>
            <a:r>
              <a:rPr lang="en-US" sz="1400" dirty="0" err="1"/>
              <a:t>válidos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Comandos</a:t>
            </a:r>
            <a:endParaRPr lang="en-US" sz="1400" dirty="0"/>
          </a:p>
          <a:p>
            <a:r>
              <a:rPr lang="en-US" sz="1400" dirty="0" err="1"/>
              <a:t>Menciones</a:t>
            </a:r>
            <a:endParaRPr lang="en-US" sz="1400" dirty="0"/>
          </a:p>
          <a:p>
            <a:r>
              <a:rPr lang="en-US" sz="1400" dirty="0"/>
              <a:t>Chat (</a:t>
            </a:r>
            <a:r>
              <a:rPr lang="en-US" sz="1400" dirty="0" err="1"/>
              <a:t>Grupal</a:t>
            </a:r>
            <a:r>
              <a:rPr lang="en-US" sz="1400" dirty="0"/>
              <a:t>, individual, Teams)</a:t>
            </a:r>
          </a:p>
          <a:p>
            <a:r>
              <a:rPr lang="en-US" sz="1400" dirty="0"/>
              <a:t>Search bar</a:t>
            </a:r>
          </a:p>
          <a:p>
            <a:r>
              <a:rPr lang="en-US" sz="1400" dirty="0"/>
              <a:t>Store</a:t>
            </a:r>
          </a:p>
          <a:p>
            <a:r>
              <a:rPr lang="en-US" sz="1400" dirty="0" err="1"/>
              <a:t>Eventos</a:t>
            </a:r>
            <a:r>
              <a:rPr lang="en-US" sz="1400" dirty="0"/>
              <a:t> Teams (https://docs.microsoft.com/en-us/microsoftteams/platform/bots/bot-basics?tabs=csharp#teams-specific-handlers)</a:t>
            </a:r>
          </a:p>
          <a:p>
            <a:r>
              <a:rPr lang="en-US" sz="1400" dirty="0" err="1"/>
              <a:t>Eliminar</a:t>
            </a:r>
            <a:r>
              <a:rPr lang="en-US" sz="1400" dirty="0"/>
              <a:t>/</a:t>
            </a:r>
            <a:r>
              <a:rPr lang="en-US" sz="1400" dirty="0" err="1"/>
              <a:t>Actualizar</a:t>
            </a:r>
            <a:r>
              <a:rPr lang="en-US" sz="1400" dirty="0"/>
              <a:t> </a:t>
            </a:r>
            <a:r>
              <a:rPr lang="en-US" sz="1400" dirty="0" err="1"/>
              <a:t>mensajes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No </a:t>
            </a:r>
            <a:r>
              <a:rPr lang="en-US" sz="1400" dirty="0" err="1"/>
              <a:t>soportado</a:t>
            </a:r>
            <a:r>
              <a:rPr lang="en-US" sz="1400" dirty="0"/>
              <a:t>:</a:t>
            </a:r>
          </a:p>
          <a:p>
            <a:r>
              <a:rPr lang="en-US" sz="1400" dirty="0"/>
              <a:t>Animation cards</a:t>
            </a:r>
          </a:p>
          <a:p>
            <a:r>
              <a:rPr lang="en-US" sz="1400" dirty="0"/>
              <a:t>Audio cards</a:t>
            </a:r>
          </a:p>
          <a:p>
            <a:r>
              <a:rPr lang="en-US" sz="1400" dirty="0"/>
              <a:t>Video cards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1604A-CB8E-4B50-AB4E-D24A4F66A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Capacidades</a:t>
            </a:r>
            <a:r>
              <a:rPr lang="en-US" dirty="0"/>
              <a:t> del Bot </a:t>
            </a:r>
            <a:r>
              <a:rPr lang="en-US" dirty="0" err="1"/>
              <a:t>en</a:t>
            </a:r>
            <a:r>
              <a:rPr lang="en-US" dirty="0"/>
              <a:t> Teams</a:t>
            </a:r>
          </a:p>
        </p:txBody>
      </p:sp>
    </p:spTree>
    <p:extLst>
      <p:ext uri="{BB962C8B-B14F-4D97-AF65-F5344CB8AC3E}">
        <p14:creationId xmlns:p14="http://schemas.microsoft.com/office/powerpoint/2010/main" val="361335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ACC15-91DD-4F65-A4D3-42797CF461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¿</a:t>
            </a:r>
            <a:r>
              <a:rPr lang="en-US" sz="3200" dirty="0" err="1"/>
              <a:t>Ahora</a:t>
            </a:r>
            <a:r>
              <a:rPr lang="en-US" sz="3200" dirty="0"/>
              <a:t> </a:t>
            </a:r>
            <a:r>
              <a:rPr lang="en-US" sz="3200" dirty="0" err="1"/>
              <a:t>cómo</a:t>
            </a:r>
            <a:r>
              <a:rPr lang="en-US" sz="3200" dirty="0"/>
              <a:t> lo </a:t>
            </a:r>
            <a:r>
              <a:rPr lang="en-US" sz="3200" dirty="0" err="1"/>
              <a:t>implemento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Teams?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3774A-1F69-4C2C-AEE8-01DFB082495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Resultado de imagen para app studio teams">
            <a:extLst>
              <a:ext uri="{FF2B5EF4-FFF2-40B4-BE49-F238E27FC236}">
                <a16:creationId xmlns:a16="http://schemas.microsoft.com/office/drawing/2014/main" id="{6183ABB8-D482-4AF3-AD31-4467DB8CC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082" y="2315894"/>
            <a:ext cx="2625438" cy="262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48B134A-7048-4F9A-AFF3-3A01F76E5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39" y="2398981"/>
            <a:ext cx="2527451" cy="2527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1389E-D2A7-465B-9D1E-444476474691}"/>
              </a:ext>
            </a:extLst>
          </p:cNvPr>
          <p:cNvSpPr txBox="1"/>
          <p:nvPr/>
        </p:nvSpPr>
        <p:spPr>
          <a:xfrm>
            <a:off x="5656612" y="3243892"/>
            <a:ext cx="613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22189854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29E3C8A6-DD38-446A-8962-A42E91CA91F9}" vid="{C95BCCFA-02D9-4B33-9455-A1F6DC6BB2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6EDF9BF814924481BCB674C5BCABEA" ma:contentTypeVersion="10" ma:contentTypeDescription="Create a new document." ma:contentTypeScope="" ma:versionID="d12ebe32bf48bbb880b21eaa3bb564cb">
  <xsd:schema xmlns:xsd="http://www.w3.org/2001/XMLSchema" xmlns:xs="http://www.w3.org/2001/XMLSchema" xmlns:p="http://schemas.microsoft.com/office/2006/metadata/properties" xmlns:ns3="5f579543-f8d8-4853-a66b-b2853966c760" xmlns:ns4="947ba9b8-4e17-4fa6-8228-d335d5a2b7ea" targetNamespace="http://schemas.microsoft.com/office/2006/metadata/properties" ma:root="true" ma:fieldsID="10a3709d83eb83c52e8c5e6db79073be" ns3:_="" ns4:_="">
    <xsd:import namespace="5f579543-f8d8-4853-a66b-b2853966c760"/>
    <xsd:import namespace="947ba9b8-4e17-4fa6-8228-d335d5a2b7e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579543-f8d8-4853-a66b-b2853966c76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7ba9b8-4e17-4fa6-8228-d335d5a2b7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62A7F2-76FC-4B8A-A92E-0BEA226D84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579543-f8d8-4853-a66b-b2853966c760"/>
    <ds:schemaRef ds:uri="947ba9b8-4e17-4fa6-8228-d335d5a2b7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AD9897-AC7F-417C-98D3-7C874B9D83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D11201-84B6-4003-A2D5-53EDEF9D21CC}">
  <ds:schemaRefs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5f579543-f8d8-4853-a66b-b2853966c760"/>
    <ds:schemaRef ds:uri="947ba9b8-4e17-4fa6-8228-d335d5a2b7ea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5185</TotalTime>
  <Words>427</Words>
  <Application>Microsoft Office PowerPoint</Application>
  <PresentationFormat>Widescreen</PresentationFormat>
  <Paragraphs>98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Wingdings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Construya su Bot para Teams</dc:title>
  <dc:creator>Bruno Palma Ávila</dc:creator>
  <cp:lastModifiedBy>Bruno Palma Ávila</cp:lastModifiedBy>
  <cp:revision>17</cp:revision>
  <dcterms:created xsi:type="dcterms:W3CDTF">2019-12-14T22:19:55Z</dcterms:created>
  <dcterms:modified xsi:type="dcterms:W3CDTF">2019-12-18T12:45:48Z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0x010100026EDF9BF814924481BCB674C5BCABEA</vt:lpwstr>
  </property>
</Properties>
</file>